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6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462"/>
      </p:cViewPr>
      <p:guideLst>
        <p:guide orient="horz" pos="8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.xml"/><Relationship Id="rId7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5.xml"/><Relationship Id="rId9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sco-eagle.com/catalog/c-3487-dock-motion-monitors.aspx" TargetMode="External"/><Relationship Id="rId13" Type="http://schemas.openxmlformats.org/officeDocument/2006/relationships/hyperlink" Target="http://www.cisco-eagle.com/catalog/c-2990-high-speed-doors.aspx" TargetMode="External"/><Relationship Id="rId18" Type="http://schemas.openxmlformats.org/officeDocument/2006/relationships/hyperlink" Target="http://www.cisco-eagle.com/catalog/c-105-pallet-jack-trucks.aspx" TargetMode="External"/><Relationship Id="rId26" Type="http://schemas.openxmlformats.org/officeDocument/2006/relationships/hyperlink" Target="http://www.cisco-eagle.com/material-handling-systems/wms-systems/wms-for-small-midsize-operations" TargetMode="External"/><Relationship Id="rId3" Type="http://schemas.openxmlformats.org/officeDocument/2006/relationships/hyperlink" Target="http://www.cisco-eagle.com/catalog/c-434-containers-totes-bins.aspx" TargetMode="External"/><Relationship Id="rId21" Type="http://schemas.openxmlformats.org/officeDocument/2006/relationships/hyperlink" Target="http://www.cisco-eagle.com/catalog/c-64-scales-industrial.aspx" TargetMode="External"/><Relationship Id="rId7" Type="http://schemas.openxmlformats.org/officeDocument/2006/relationships/hyperlink" Target="http://www.cisco-eagle.com/catalog/c-1841-dock-door-security-cages.aspx" TargetMode="External"/><Relationship Id="rId12" Type="http://schemas.openxmlformats.org/officeDocument/2006/relationships/hyperlink" Target="http://www.cisco-eagle.com/catalog/c-216-guard-rail-systems.aspx" TargetMode="External"/><Relationship Id="rId17" Type="http://schemas.openxmlformats.org/officeDocument/2006/relationships/hyperlink" Target="http://www.cisco-eagle.com/catalog/c-3042-over-dock-storage-racks.aspx" TargetMode="External"/><Relationship Id="rId25" Type="http://schemas.openxmlformats.org/officeDocument/2006/relationships/hyperlink" Target="http://www.cisco-eagle.com/material-handling-systems/warehouse-control-systems" TargetMode="External"/><Relationship Id="rId2" Type="http://schemas.openxmlformats.org/officeDocument/2006/relationships/hyperlink" Target="http://www.cisco-eagle.com/catalog/c-3433-air-curtains.aspx" TargetMode="External"/><Relationship Id="rId16" Type="http://schemas.openxmlformats.org/officeDocument/2006/relationships/hyperlink" Target="http://www.cisco-eagle.com/catalog/c-2987-insect-debris-mesh-doors.aspx" TargetMode="External"/><Relationship Id="rId20" Type="http://schemas.openxmlformats.org/officeDocument/2006/relationships/hyperlink" Target="http://www.cisco-eagle.com/catalog/c-2906-dock-safety-gates.aspx" TargetMode="External"/><Relationship Id="rId29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sco-eagle.com/catalog/c-500-dockplates-dockboards.aspx" TargetMode="External"/><Relationship Id="rId11" Type="http://schemas.openxmlformats.org/officeDocument/2006/relationships/hyperlink" Target="http://www.cisco-eagle.com/catalog/c-1170-folding-gates.aspx" TargetMode="External"/><Relationship Id="rId24" Type="http://schemas.openxmlformats.org/officeDocument/2006/relationships/hyperlink" Target="http://www.cisco-eagle.com/catalog/c-363-vinyl-strip-doors.aspx" TargetMode="External"/><Relationship Id="rId5" Type="http://schemas.openxmlformats.org/officeDocument/2006/relationships/hyperlink" Target="http://www.cisco-eagle.com/catalog/c-972-conveyors.aspx" TargetMode="External"/><Relationship Id="rId15" Type="http://schemas.openxmlformats.org/officeDocument/2006/relationships/hyperlink" Target="http://www.cisco-eagle.com/catalog/c-9151-barcode-readers.aspx" TargetMode="External"/><Relationship Id="rId23" Type="http://schemas.openxmlformats.org/officeDocument/2006/relationships/hyperlink" Target="http://www.cisco-eagle.com/catalog/c-2493-overhead-door-track-guards.aspx" TargetMode="External"/><Relationship Id="rId28" Type="http://schemas.openxmlformats.org/officeDocument/2006/relationships/slide" Target="slide2.xml"/><Relationship Id="rId10" Type="http://schemas.openxmlformats.org/officeDocument/2006/relationships/hyperlink" Target="http://www.cisco-eagle.com/catalog/c-3982-industrial-warehouse-fans.aspx" TargetMode="External"/><Relationship Id="rId19" Type="http://schemas.openxmlformats.org/officeDocument/2006/relationships/hyperlink" Target="http://www.cisco-eagle.com/catalog/c-632-pallet-positioners-rotators-turntables-tilt-tables.aspx" TargetMode="External"/><Relationship Id="rId4" Type="http://schemas.openxmlformats.org/officeDocument/2006/relationships/hyperlink" Target="http://www.cisco-eagle.com/catalog/c-213-bollards-posts.aspx" TargetMode="External"/><Relationship Id="rId9" Type="http://schemas.openxmlformats.org/officeDocument/2006/relationships/hyperlink" Target="http://www.cisco-eagle.com/catalog/c-2492-goal-post-door-guards.aspx" TargetMode="External"/><Relationship Id="rId14" Type="http://schemas.openxmlformats.org/officeDocument/2006/relationships/hyperlink" Target="http://www.cisco-eagle.com/catalog/c-2253-modular-buildings-offices.aspx" TargetMode="External"/><Relationship Id="rId22" Type="http://schemas.openxmlformats.org/officeDocument/2006/relationships/hyperlink" Target="http://www.cisco-eagle.com/catalog/c-3966-packaging-equipment.aspx" TargetMode="External"/><Relationship Id="rId27" Type="http://schemas.openxmlformats.org/officeDocument/2006/relationships/hyperlink" Target="http://www.cisco-eagle.com/catalog/c-244-workbenches.asp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sco-eagle.com/catalog/c-3966-packaging-equipment.aspx" TargetMode="External"/><Relationship Id="rId13" Type="http://schemas.openxmlformats.org/officeDocument/2006/relationships/image" Target="../media/image2.gif"/><Relationship Id="rId3" Type="http://schemas.openxmlformats.org/officeDocument/2006/relationships/hyperlink" Target="http://www.cisco-eagle.com/catalog/c-147-gravity-carton-flow.aspx" TargetMode="External"/><Relationship Id="rId7" Type="http://schemas.openxmlformats.org/officeDocument/2006/relationships/hyperlink" Target="http://www.cisco-eagle.com/catalog/c-64-scales-industrial.aspx" TargetMode="External"/><Relationship Id="rId12" Type="http://schemas.openxmlformats.org/officeDocument/2006/relationships/slide" Target="slide2.xml"/><Relationship Id="rId2" Type="http://schemas.openxmlformats.org/officeDocument/2006/relationships/hyperlink" Target="http://www.cisco-eagle.com/catalog/c-778-cantilever-rack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sco-eagle.com/catalog/c-4068-safety-sensors.aspx" TargetMode="External"/><Relationship Id="rId11" Type="http://schemas.openxmlformats.org/officeDocument/2006/relationships/hyperlink" Target="http://www.cisco-eagle.com/catalog/c-244-workbenches.aspx" TargetMode="External"/><Relationship Id="rId5" Type="http://schemas.openxmlformats.org/officeDocument/2006/relationships/hyperlink" Target="http://www.cisco-eagle.com/catalog/c-7942-packaging-robotics.aspx" TargetMode="External"/><Relationship Id="rId10" Type="http://schemas.openxmlformats.org/officeDocument/2006/relationships/hyperlink" Target="http://www.cisco-eagle.com/material-handling-systems/wms-systems/wms-for-small-midsize-operations" TargetMode="External"/><Relationship Id="rId4" Type="http://schemas.openxmlformats.org/officeDocument/2006/relationships/hyperlink" Target="http://www.cisco-eagle.com/catalog/c-255-carts-trucks.aspx" TargetMode="External"/><Relationship Id="rId9" Type="http://schemas.openxmlformats.org/officeDocument/2006/relationships/hyperlink" Target="http://www.cisco-eagle.com/material-handling-systems/warehouse-control-systems" TargetMode="Externa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cisco-eagle.com/catalog/c-892-industrial-ceiling-fans.aspx" TargetMode="External"/><Relationship Id="rId18" Type="http://schemas.openxmlformats.org/officeDocument/2006/relationships/hyperlink" Target="http://www.cisco-eagle.com/catalog/c-2981-lighting-systems.aspx" TargetMode="External"/><Relationship Id="rId26" Type="http://schemas.openxmlformats.org/officeDocument/2006/relationships/hyperlink" Target="http://www.cisco-eagle.com/catalog/c-4068-safety-sensors.aspx" TargetMode="External"/><Relationship Id="rId3" Type="http://schemas.openxmlformats.org/officeDocument/2006/relationships/hyperlink" Target="http://www.cisco-eagle.com/catalog/c-5161-hoists.aspx" TargetMode="External"/><Relationship Id="rId21" Type="http://schemas.openxmlformats.org/officeDocument/2006/relationships/hyperlink" Target="http://www.cisco-eagle.com/catalog/c-7018-pallets.aspx" TargetMode="External"/><Relationship Id="rId34" Type="http://schemas.openxmlformats.org/officeDocument/2006/relationships/hyperlink" Target="http://www.cisco-eagle.com/catalog/c-813-wire-partitions.aspx" TargetMode="External"/><Relationship Id="rId7" Type="http://schemas.openxmlformats.org/officeDocument/2006/relationships/hyperlink" Target="http://www.cisco-eagle.com/catalog/c-255-carts-trucks.aspx" TargetMode="External"/><Relationship Id="rId12" Type="http://schemas.openxmlformats.org/officeDocument/2006/relationships/hyperlink" Target="http://www.cisco-eagle.com/catalog/c-9303-fall-protection.aspx" TargetMode="External"/><Relationship Id="rId17" Type="http://schemas.openxmlformats.org/officeDocument/2006/relationships/hyperlink" Target="http://www.cisco-eagle.com/catalog/c-2253-modular-buildings-offices.aspx" TargetMode="External"/><Relationship Id="rId25" Type="http://schemas.openxmlformats.org/officeDocument/2006/relationships/hyperlink" Target="http://www.cisco-eagle.com/catalog/c-855-visibility-safety-mirrors.aspx" TargetMode="External"/><Relationship Id="rId33" Type="http://schemas.openxmlformats.org/officeDocument/2006/relationships/hyperlink" Target="http://www.cisco-eagle.com/catalog/c-758-chrome-wire-mobile-security-cages.aspx" TargetMode="External"/><Relationship Id="rId2" Type="http://schemas.openxmlformats.org/officeDocument/2006/relationships/hyperlink" Target="http://www.cisco-eagle.com/catalog/c-2173-balancer-systems.aspx" TargetMode="External"/><Relationship Id="rId16" Type="http://schemas.openxmlformats.org/officeDocument/2006/relationships/hyperlink" Target="http://www.cisco-eagle.com/catalog/c-456-self-dumping-hoppers.aspx" TargetMode="External"/><Relationship Id="rId20" Type="http://schemas.openxmlformats.org/officeDocument/2006/relationships/hyperlink" Target="http://www.cisco-eagle.com/catalog/c-680-mezzanines-platforms.aspx" TargetMode="External"/><Relationship Id="rId29" Type="http://schemas.openxmlformats.org/officeDocument/2006/relationships/hyperlink" Target="http://www.cisco-eagle.com/catalog/c-880-spill-control-equipmen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sco-eagle.com/catalog/c-147-gravity-carton-flow.aspx" TargetMode="External"/><Relationship Id="rId11" Type="http://schemas.openxmlformats.org/officeDocument/2006/relationships/hyperlink" Target="http://www.cisco-eagle.com/catalog/c-544-drum-barrel-equipment.aspx" TargetMode="External"/><Relationship Id="rId24" Type="http://schemas.openxmlformats.org/officeDocument/2006/relationships/hyperlink" Target="http://www.cisco-eagle.com/catalog/c-586-rolling-ladders.aspx" TargetMode="External"/><Relationship Id="rId32" Type="http://schemas.openxmlformats.org/officeDocument/2006/relationships/hyperlink" Target="http://www.cisco-eagle.com/catalog/c-244-workbenches.aspx" TargetMode="External"/><Relationship Id="rId5" Type="http://schemas.openxmlformats.org/officeDocument/2006/relationships/hyperlink" Target="http://www.cisco-eagle.com/catalog/c-213-bollards-posts.aspx" TargetMode="External"/><Relationship Id="rId15" Type="http://schemas.openxmlformats.org/officeDocument/2006/relationships/hyperlink" Target="http://www.cisco-eagle.com/catalog/c-216-guard-rail-systems.aspx" TargetMode="External"/><Relationship Id="rId23" Type="http://schemas.openxmlformats.org/officeDocument/2006/relationships/hyperlink" Target="http://www.cisco-eagle.com/catalog/c-1288-pallet-rack.aspx" TargetMode="External"/><Relationship Id="rId28" Type="http://schemas.openxmlformats.org/officeDocument/2006/relationships/hyperlink" Target="http://www.cisco-eagle.com/catalog/c-380-industrial-shelving.aspx" TargetMode="External"/><Relationship Id="rId36" Type="http://schemas.openxmlformats.org/officeDocument/2006/relationships/image" Target="../media/image2.gif"/><Relationship Id="rId10" Type="http://schemas.openxmlformats.org/officeDocument/2006/relationships/hyperlink" Target="http://www.cisco-eagle.com/catalog/c-387-hand-trucks-dollies.aspx" TargetMode="External"/><Relationship Id="rId19" Type="http://schemas.openxmlformats.org/officeDocument/2006/relationships/hyperlink" Target="http://www.cisco-eagle.com/catalog/c-8553-floor-marking-tape.aspx" TargetMode="External"/><Relationship Id="rId31" Type="http://schemas.openxmlformats.org/officeDocument/2006/relationships/hyperlink" Target="http://www.cisco-eagle.com/catalog/c-241-workbenches-stations.aspx" TargetMode="External"/><Relationship Id="rId4" Type="http://schemas.openxmlformats.org/officeDocument/2006/relationships/hyperlink" Target="http://www.cisco-eagle.com/catalog/c-434-containers-totes-bins.aspx" TargetMode="External"/><Relationship Id="rId9" Type="http://schemas.openxmlformats.org/officeDocument/2006/relationships/hyperlink" Target="http://www.cisco-eagle.com/catalog/c-379-vinyl-curtain-walls.aspx" TargetMode="External"/><Relationship Id="rId14" Type="http://schemas.openxmlformats.org/officeDocument/2006/relationships/hyperlink" Target="http://www.cisco-eagle.com/catalog/c-947-mats-matting.aspx" TargetMode="External"/><Relationship Id="rId22" Type="http://schemas.openxmlformats.org/officeDocument/2006/relationships/hyperlink" Target="http://www.cisco-eagle.com/catalog/c-105-pallet-jack-trucks.aspx" TargetMode="External"/><Relationship Id="rId27" Type="http://schemas.openxmlformats.org/officeDocument/2006/relationships/hyperlink" Target="http://www.cisco-eagle.com/catalog/c-623-lift-tables-scissor-lifts.aspx" TargetMode="External"/><Relationship Id="rId30" Type="http://schemas.openxmlformats.org/officeDocument/2006/relationships/hyperlink" Target="http://www.cisco-eagle.com/catalog/c-9028-stainless-steel-equipment.aspx" TargetMode="External"/><Relationship Id="rId35" Type="http://schemas.openxmlformats.org/officeDocument/2006/relationships/slide" Target="slide2.xml"/><Relationship Id="rId8" Type="http://schemas.openxmlformats.org/officeDocument/2006/relationships/hyperlink" Target="http://www.cisco-eagle.com/catalog/c-998-industrial-casters-wheels.asp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sco-eagle.com/catalog/c-1281-vertical-lifts.aspx" TargetMode="External"/><Relationship Id="rId13" Type="http://schemas.openxmlformats.org/officeDocument/2006/relationships/hyperlink" Target="http://www.cisco-eagle.com/catalog/c-8837-automated-mobile-matic-pick-dispenser.aspx" TargetMode="External"/><Relationship Id="rId18" Type="http://schemas.openxmlformats.org/officeDocument/2006/relationships/hyperlink" Target="http://www.cisco-eagle.com/catalog/c-1805-transporters-stackers.aspx" TargetMode="External"/><Relationship Id="rId26" Type="http://schemas.openxmlformats.org/officeDocument/2006/relationships/hyperlink" Target="http://www.cisco-eagle.com/material-handling-systems/warehouse-control-systems" TargetMode="External"/><Relationship Id="rId3" Type="http://schemas.openxmlformats.org/officeDocument/2006/relationships/hyperlink" Target="http://www.cisco-eagle.com/material-handling-systems/asrs-systems" TargetMode="External"/><Relationship Id="rId21" Type="http://schemas.openxmlformats.org/officeDocument/2006/relationships/hyperlink" Target="http://www.cisco-eagle.com/catalog/c-3226-mobile-aisle-shelving.aspx" TargetMode="External"/><Relationship Id="rId7" Type="http://schemas.openxmlformats.org/officeDocument/2006/relationships/hyperlink" Target="http://www.cisco-eagle.com/material-handling-systems/industrial-carousels" TargetMode="External"/><Relationship Id="rId12" Type="http://schemas.openxmlformats.org/officeDocument/2006/relationships/hyperlink" Target="http://www.cisco-eagle.com/catalog/c-379-vinyl-curtain-walls.aspx" TargetMode="External"/><Relationship Id="rId17" Type="http://schemas.openxmlformats.org/officeDocument/2006/relationships/hyperlink" Target="http://www.cisco-eagle.com/catalog/c-632-pallet-positioners-rotators-turntables-tilt-tables.aspx" TargetMode="External"/><Relationship Id="rId25" Type="http://schemas.openxmlformats.org/officeDocument/2006/relationships/hyperlink" Target="http://www.cisco-eagle.com/catalog/c-8653-industrial-vehicles.aspx" TargetMode="External"/><Relationship Id="rId2" Type="http://schemas.openxmlformats.org/officeDocument/2006/relationships/hyperlink" Target="http://www.cisco-eagle.com/catalog/c-4173-robotic-industrial-trucks.aspx" TargetMode="External"/><Relationship Id="rId16" Type="http://schemas.openxmlformats.org/officeDocument/2006/relationships/hyperlink" Target="http://www.cisco-eagle.com/catalog/c-623-lift-tables-scissor-lifts.aspx" TargetMode="External"/><Relationship Id="rId20" Type="http://schemas.openxmlformats.org/officeDocument/2006/relationships/hyperlink" Target="http://www.cisco-eagle.com/catalog/c-680-mezzanines-platforms.aspx" TargetMode="External"/><Relationship Id="rId29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sco-eagle.com/catalog/c-972-conveyors.aspx" TargetMode="External"/><Relationship Id="rId11" Type="http://schemas.openxmlformats.org/officeDocument/2006/relationships/hyperlink" Target="http://www.cisco-eagle.com/catalog/c-6639-crossovers.aspx" TargetMode="External"/><Relationship Id="rId24" Type="http://schemas.openxmlformats.org/officeDocument/2006/relationships/hyperlink" Target="http://www.cisco-eagle.com/catalog/c-880-spill-control-equipment.aspx" TargetMode="External"/><Relationship Id="rId5" Type="http://schemas.openxmlformats.org/officeDocument/2006/relationships/hyperlink" Target="http://www.cisco-eagle.com/catalog/c-255-carts-trucks.aspx" TargetMode="External"/><Relationship Id="rId15" Type="http://schemas.openxmlformats.org/officeDocument/2006/relationships/hyperlink" Target="http://www.cisco-eagle.com/catalog/c-2253-modular-buildings-offices.aspx" TargetMode="External"/><Relationship Id="rId23" Type="http://schemas.openxmlformats.org/officeDocument/2006/relationships/hyperlink" Target="http://www.cisco-eagle.com/catalog/c-3275-sortation-conveyors.aspx" TargetMode="External"/><Relationship Id="rId28" Type="http://schemas.openxmlformats.org/officeDocument/2006/relationships/hyperlink" Target="http://www.cisco-eagle.com/catalog/c-244-workbenches.aspx" TargetMode="External"/><Relationship Id="rId10" Type="http://schemas.openxmlformats.org/officeDocument/2006/relationships/hyperlink" Target="http://www.cisco-eagle.com/catalog/c-5161-hoists.aspx" TargetMode="External"/><Relationship Id="rId19" Type="http://schemas.openxmlformats.org/officeDocument/2006/relationships/hyperlink" Target="http://www.cisco-eagle.com/catalog/c-845-machine-guards.aspx" TargetMode="External"/><Relationship Id="rId4" Type="http://schemas.openxmlformats.org/officeDocument/2006/relationships/hyperlink" Target="http://www.cisco-eagle.com/catalog/c-2173-balancer-systems.aspx" TargetMode="External"/><Relationship Id="rId9" Type="http://schemas.openxmlformats.org/officeDocument/2006/relationships/hyperlink" Target="http://www.cisco-eagle.com/catalog/c-5328-gantry-cranes.aspx" TargetMode="External"/><Relationship Id="rId14" Type="http://schemas.openxmlformats.org/officeDocument/2006/relationships/hyperlink" Target="http://www.cisco-eagle.com/catalog/c-892-industrial-ceiling-fans.aspx" TargetMode="External"/><Relationship Id="rId22" Type="http://schemas.openxmlformats.org/officeDocument/2006/relationships/hyperlink" Target="http://www.cisco-eagle.com/catalog/c-720-security-partitions.aspx" TargetMode="External"/><Relationship Id="rId27" Type="http://schemas.openxmlformats.org/officeDocument/2006/relationships/hyperlink" Target="http://www.cisco-eagle.com/material-handling-systems/wms-systems/wms-for-small-midsize-operations" TargetMode="External"/><Relationship Id="rId30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sco-eagle.com/material-handling-systems/control_systems" TargetMode="External"/><Relationship Id="rId13" Type="http://schemas.openxmlformats.org/officeDocument/2006/relationships/hyperlink" Target="http://www.cisco-eagle.com/catalog/c-244-workbenches.aspx" TargetMode="External"/><Relationship Id="rId3" Type="http://schemas.openxmlformats.org/officeDocument/2006/relationships/hyperlink" Target="http://www.cisco-eagle.com/material-handling-systems/industrial-carousels" TargetMode="External"/><Relationship Id="rId7" Type="http://schemas.openxmlformats.org/officeDocument/2006/relationships/hyperlink" Target="http://www.cisco-eagle.com/material-handling-systems/pick-to-light-systems/put-to-light" TargetMode="External"/><Relationship Id="rId12" Type="http://schemas.openxmlformats.org/officeDocument/2006/relationships/hyperlink" Target="http://www.cisco-eagle.com/material-handling-systems/wms-systems/wms-for-small-midsize-operations" TargetMode="External"/><Relationship Id="rId2" Type="http://schemas.openxmlformats.org/officeDocument/2006/relationships/hyperlink" Target="http://www.cisco-eagle.com/catalog/c-434-containers-totes-bin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sco-eagle.com/catalog/c-8837-automated-mobile-matic-pick-dispenser.aspx" TargetMode="External"/><Relationship Id="rId11" Type="http://schemas.openxmlformats.org/officeDocument/2006/relationships/hyperlink" Target="http://www.cisco-eagle.com/material-handling-systems/warehouse-control-systems" TargetMode="External"/><Relationship Id="rId5" Type="http://schemas.openxmlformats.org/officeDocument/2006/relationships/hyperlink" Target="http://www.cisco-eagle.com/catalog/c-387-hand-trucks-dollies.aspx" TargetMode="External"/><Relationship Id="rId15" Type="http://schemas.openxmlformats.org/officeDocument/2006/relationships/image" Target="../media/image2.gif"/><Relationship Id="rId10" Type="http://schemas.openxmlformats.org/officeDocument/2006/relationships/hyperlink" Target="http://www.cisco-eagle.com/catalog/c-3275-sortation-conveyors.aspx" TargetMode="External"/><Relationship Id="rId4" Type="http://schemas.openxmlformats.org/officeDocument/2006/relationships/hyperlink" Target="http://www.cisco-eagle.com/catalog/c-255-carts-trucks.aspx" TargetMode="External"/><Relationship Id="rId9" Type="http://schemas.openxmlformats.org/officeDocument/2006/relationships/hyperlink" Target="http://www.cisco-eagle.com/material-handling-systems/wms-systems/voice-enablement" TargetMode="External"/><Relationship Id="rId1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sco-eagle.com/catalog/c-623-lift-tables-scissor-lifts.aspx" TargetMode="External"/><Relationship Id="rId13" Type="http://schemas.openxmlformats.org/officeDocument/2006/relationships/hyperlink" Target="http://www.cisco-eagle.com/catalog/c-64-scales-industrial.aspx" TargetMode="External"/><Relationship Id="rId18" Type="http://schemas.openxmlformats.org/officeDocument/2006/relationships/image" Target="../media/image2.gif"/><Relationship Id="rId3" Type="http://schemas.openxmlformats.org/officeDocument/2006/relationships/hyperlink" Target="http://www.cisco-eagle.com/catalog/c-255-carts-trucks.aspx" TargetMode="External"/><Relationship Id="rId7" Type="http://schemas.openxmlformats.org/officeDocument/2006/relationships/hyperlink" Target="http://www.cisco-eagle.com/catalog/c-947-mats-matting.aspx" TargetMode="External"/><Relationship Id="rId12" Type="http://schemas.openxmlformats.org/officeDocument/2006/relationships/hyperlink" Target="http://www.cisco-eagle.com/catalog/c-4068-safety-sensors.aspx" TargetMode="External"/><Relationship Id="rId17" Type="http://schemas.openxmlformats.org/officeDocument/2006/relationships/slide" Target="slide2.xml"/><Relationship Id="rId2" Type="http://schemas.openxmlformats.org/officeDocument/2006/relationships/hyperlink" Target="http://www.cisco-eagle.com/catalog/c-434-containers-totes-bins.aspx" TargetMode="External"/><Relationship Id="rId16" Type="http://schemas.openxmlformats.org/officeDocument/2006/relationships/hyperlink" Target="http://www.cisco-eagle.com/catalog/c-244-workbenche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sco-eagle.com/catalog/c-8553-floor-marking-tape.aspx" TargetMode="External"/><Relationship Id="rId11" Type="http://schemas.openxmlformats.org/officeDocument/2006/relationships/hyperlink" Target="http://www.cisco-eagle.com/catalog/c-105-pallet-jack-trucks.aspx" TargetMode="External"/><Relationship Id="rId5" Type="http://schemas.openxmlformats.org/officeDocument/2006/relationships/hyperlink" Target="http://www.cisco-eagle.com/catalog/c-972-conveyors.aspx" TargetMode="External"/><Relationship Id="rId15" Type="http://schemas.openxmlformats.org/officeDocument/2006/relationships/hyperlink" Target="http://www.cisco-eagle.com/material-handling-systems/wms-systems/wms-for-small-midsize-operations" TargetMode="External"/><Relationship Id="rId10" Type="http://schemas.openxmlformats.org/officeDocument/2006/relationships/hyperlink" Target="http://www.cisco-eagle.com/catalog/c-7018-pallets.aspx" TargetMode="External"/><Relationship Id="rId4" Type="http://schemas.openxmlformats.org/officeDocument/2006/relationships/hyperlink" Target="http://www.cisco-eagle.com/catalog/c-387-hand-trucks-dollies.aspx" TargetMode="External"/><Relationship Id="rId9" Type="http://schemas.openxmlformats.org/officeDocument/2006/relationships/hyperlink" Target="http://www.cisco-eagle.com/catalog/c-632-pallet-positioners-rotators-turntables-tilt-tables.aspx" TargetMode="External"/><Relationship Id="rId14" Type="http://schemas.openxmlformats.org/officeDocument/2006/relationships/hyperlink" Target="http://www.cisco-eagle.com/material-handling-systems/warehouse-control-system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www.cisco-eagl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2145" y="4940304"/>
            <a:ext cx="9144000" cy="1805639"/>
          </a:xfrm>
        </p:spPr>
        <p:txBody>
          <a:bodyPr>
            <a:normAutofit/>
          </a:bodyPr>
          <a:lstStyle/>
          <a:p>
            <a:r>
              <a:rPr lang="en-US" dirty="0" smtClean="0"/>
              <a:t>WAREHOUSE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2144" y="4215023"/>
            <a:ext cx="9144000" cy="829428"/>
          </a:xfrm>
        </p:spPr>
        <p:txBody>
          <a:bodyPr>
            <a:normAutofit/>
          </a:bodyPr>
          <a:lstStyle/>
          <a:p>
            <a:r>
              <a:rPr lang="en-US" dirty="0" smtClean="0"/>
              <a:t>OPTIMIZATION IN THE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59" y="506789"/>
            <a:ext cx="3409674" cy="6713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984" y="1460522"/>
            <a:ext cx="4947160" cy="3479782"/>
          </a:xfrm>
          <a:prstGeom prst="rect">
            <a:avLst/>
          </a:prstGeom>
          <a:effectLst>
            <a:outerShdw blurRad="533400" algn="tl" rotWithShape="0">
              <a:prstClr val="black">
                <a:alpha val="86000"/>
              </a:prstClr>
            </a:outerShdw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339866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hlinkClick r:id="rId2" action="ppaction://hlinksldjump"/>
          </p:cNvPr>
          <p:cNvSpPr/>
          <p:nvPr/>
        </p:nvSpPr>
        <p:spPr>
          <a:xfrm>
            <a:off x="2063410" y="4341810"/>
            <a:ext cx="3714242" cy="178833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2054138" y="1183099"/>
            <a:ext cx="5134392" cy="3096771"/>
          </a:xfrm>
          <a:prstGeom prst="rect">
            <a:avLst/>
          </a:prstGeom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hlinkClick r:id="rId3" action="ppaction://hlinksldjump"/>
          </p:cNvPr>
          <p:cNvSpPr/>
          <p:nvPr/>
        </p:nvSpPr>
        <p:spPr>
          <a:xfrm>
            <a:off x="4760923" y="1777570"/>
            <a:ext cx="2391197" cy="2459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2092574" y="1777570"/>
            <a:ext cx="2631939" cy="2459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7868271" y="4340883"/>
            <a:ext cx="2609677" cy="1788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6" action="ppaction://hlinksldjump"/>
          </p:cNvPr>
          <p:cNvSpPr/>
          <p:nvPr/>
        </p:nvSpPr>
        <p:spPr>
          <a:xfrm>
            <a:off x="7245179" y="2551590"/>
            <a:ext cx="3232769" cy="1728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7" action="ppaction://hlinksldjump"/>
          </p:cNvPr>
          <p:cNvSpPr/>
          <p:nvPr/>
        </p:nvSpPr>
        <p:spPr>
          <a:xfrm>
            <a:off x="7245179" y="1180621"/>
            <a:ext cx="3232770" cy="1320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7323" y="4518305"/>
            <a:ext cx="1128839" cy="8832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299" y="5401539"/>
            <a:ext cx="1128839" cy="8832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225" y="4518305"/>
            <a:ext cx="1247524" cy="8832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225" y="5401539"/>
            <a:ext cx="1247524" cy="88323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280081" y="5098938"/>
            <a:ext cx="127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RECEIVING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525746" y="5083520"/>
            <a:ext cx="127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SHIPPING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99161" y="1329895"/>
            <a:ext cx="281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WAREHOUSE STORAGE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880401" y="1667914"/>
            <a:ext cx="194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ORDER PICKING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133278" y="3253954"/>
            <a:ext cx="1440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PACKAGING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64215" y="2884622"/>
            <a:ext cx="127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30859" y="2884622"/>
            <a:ext cx="1717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AUTOMATED</a:t>
            </a:r>
            <a:endParaRPr lang="en-US" dirty="0"/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5833120" y="4329948"/>
            <a:ext cx="1978504" cy="1788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181074" y="5098938"/>
            <a:ext cx="127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STAGING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63468" y="97538"/>
            <a:ext cx="85642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OPTIMIZATION IN THE WAREHOUSE </a:t>
            </a:r>
            <a:endParaRPr lang="en-US" sz="4000" b="1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948" y="6338800"/>
            <a:ext cx="1269803" cy="2927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02832" y="6284773"/>
            <a:ext cx="1986336" cy="378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</a:t>
            </a:r>
            <a:r>
              <a:rPr lang="en-US" dirty="0" smtClean="0">
                <a:hlinkClick r:id="rId10" action="ppaction://hlinksldjump"/>
              </a:rPr>
              <a:t>Information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820685" y="748666"/>
            <a:ext cx="68068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(You will need internet access for product links on the following pages to work)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7077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6613"/>
            <a:ext cx="10515600" cy="891856"/>
          </a:xfrm>
        </p:spPr>
        <p:txBody>
          <a:bodyPr>
            <a:normAutofit/>
          </a:bodyPr>
          <a:lstStyle/>
          <a:p>
            <a:r>
              <a:rPr lang="en-US" dirty="0" smtClean="0"/>
              <a:t>RECEIVING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877550" cy="4969184"/>
          </a:xfrm>
        </p:spPr>
        <p:txBody>
          <a:bodyPr numCol="3">
            <a:normAutofit fontScale="92500" lnSpcReduction="10000"/>
          </a:bodyPr>
          <a:lstStyle/>
          <a:p>
            <a:r>
              <a:rPr lang="en-US" sz="3000" dirty="0">
                <a:hlinkClick r:id="rId2"/>
              </a:rPr>
              <a:t>Air Curtains</a:t>
            </a:r>
            <a:endParaRPr lang="en-US" sz="3000" dirty="0"/>
          </a:p>
          <a:p>
            <a:r>
              <a:rPr lang="en-US" sz="3000" dirty="0" smtClean="0">
                <a:hlinkClick r:id="rId3"/>
              </a:rPr>
              <a:t>Bins</a:t>
            </a:r>
            <a:r>
              <a:rPr lang="en-US" sz="3000" dirty="0">
                <a:hlinkClick r:id="rId3"/>
              </a:rPr>
              <a:t>, Carts, Trucks &amp; Totes</a:t>
            </a:r>
            <a:endParaRPr lang="en-US" sz="3000" dirty="0"/>
          </a:p>
          <a:p>
            <a:r>
              <a:rPr lang="en-US" sz="3000" dirty="0" smtClean="0">
                <a:hlinkClick r:id="rId4"/>
              </a:rPr>
              <a:t>Bollards</a:t>
            </a:r>
            <a:endParaRPr lang="en-US" sz="3000" dirty="0"/>
          </a:p>
          <a:p>
            <a:r>
              <a:rPr lang="en-US" sz="3000" dirty="0" smtClean="0">
                <a:hlinkClick r:id="rId5"/>
              </a:rPr>
              <a:t>Conveyor</a:t>
            </a:r>
            <a:endParaRPr lang="en-US" sz="3000" dirty="0" smtClean="0"/>
          </a:p>
          <a:p>
            <a:r>
              <a:rPr lang="en-US" sz="3000" dirty="0" smtClean="0">
                <a:hlinkClick r:id="rId6"/>
              </a:rPr>
              <a:t>Dock Boards</a:t>
            </a:r>
            <a:endParaRPr lang="en-US" sz="3000" dirty="0" smtClean="0"/>
          </a:p>
          <a:p>
            <a:r>
              <a:rPr lang="en-US" sz="3000" dirty="0" smtClean="0">
                <a:hlinkClick r:id="rId7"/>
              </a:rPr>
              <a:t>Dock </a:t>
            </a:r>
            <a:r>
              <a:rPr lang="en-US" sz="3000" dirty="0">
                <a:hlinkClick r:id="rId7"/>
              </a:rPr>
              <a:t>Cage</a:t>
            </a:r>
            <a:endParaRPr lang="en-US" sz="3000" dirty="0"/>
          </a:p>
          <a:p>
            <a:r>
              <a:rPr lang="en-US" sz="3000" dirty="0">
                <a:hlinkClick r:id="rId8"/>
              </a:rPr>
              <a:t>D</a:t>
            </a:r>
            <a:r>
              <a:rPr lang="en-US" sz="3000" dirty="0" smtClean="0">
                <a:hlinkClick r:id="rId8"/>
              </a:rPr>
              <a:t>ock </a:t>
            </a:r>
            <a:r>
              <a:rPr lang="en-US" sz="3000" dirty="0">
                <a:hlinkClick r:id="rId8"/>
              </a:rPr>
              <a:t>Door Sensors</a:t>
            </a:r>
            <a:endParaRPr lang="en-US" sz="3000" dirty="0"/>
          </a:p>
          <a:p>
            <a:r>
              <a:rPr lang="en-US" sz="3000" dirty="0" smtClean="0">
                <a:hlinkClick r:id="rId6"/>
              </a:rPr>
              <a:t>Dock Plates</a:t>
            </a:r>
            <a:endParaRPr lang="en-US" sz="3000" dirty="0" smtClean="0"/>
          </a:p>
          <a:p>
            <a:r>
              <a:rPr lang="en-US" sz="3000" dirty="0">
                <a:hlinkClick r:id="rId9"/>
              </a:rPr>
              <a:t>Door Guards</a:t>
            </a:r>
            <a:endParaRPr lang="en-US" sz="3000" dirty="0"/>
          </a:p>
          <a:p>
            <a:r>
              <a:rPr lang="en-US" sz="3000" dirty="0">
                <a:hlinkClick r:id="rId10"/>
              </a:rPr>
              <a:t>Fans</a:t>
            </a:r>
            <a:endParaRPr lang="en-US" sz="3000" dirty="0"/>
          </a:p>
          <a:p>
            <a:r>
              <a:rPr lang="en-US" sz="3000" dirty="0">
                <a:hlinkClick r:id="rId11"/>
              </a:rPr>
              <a:t>Folding Gates</a:t>
            </a:r>
            <a:endParaRPr lang="en-US" sz="3000" dirty="0"/>
          </a:p>
          <a:p>
            <a:r>
              <a:rPr lang="en-US" sz="3000" dirty="0">
                <a:hlinkClick r:id="rId12"/>
              </a:rPr>
              <a:t>Guard Rail</a:t>
            </a:r>
            <a:endParaRPr lang="en-US" sz="3000" dirty="0"/>
          </a:p>
          <a:p>
            <a:r>
              <a:rPr lang="en-US" sz="3000" dirty="0">
                <a:hlinkClick r:id="rId13"/>
              </a:rPr>
              <a:t>High Speed Doors</a:t>
            </a:r>
            <a:endParaRPr lang="en-US" sz="3000" dirty="0"/>
          </a:p>
          <a:p>
            <a:r>
              <a:rPr lang="en-US" sz="3000" dirty="0">
                <a:hlinkClick r:id="rId14"/>
              </a:rPr>
              <a:t>In-Plant Office</a:t>
            </a:r>
            <a:endParaRPr lang="en-US" sz="3000" dirty="0"/>
          </a:p>
          <a:p>
            <a:r>
              <a:rPr lang="en-US" sz="3000" dirty="0">
                <a:hlinkClick r:id="rId15"/>
              </a:rPr>
              <a:t>Labelers, Scanners</a:t>
            </a:r>
            <a:endParaRPr lang="en-US" sz="3000" dirty="0"/>
          </a:p>
          <a:p>
            <a:r>
              <a:rPr lang="en-US" sz="3000" dirty="0">
                <a:hlinkClick r:id="rId16"/>
              </a:rPr>
              <a:t>Mesh Insect Doors</a:t>
            </a:r>
            <a:endParaRPr lang="en-US" sz="3000" dirty="0"/>
          </a:p>
          <a:p>
            <a:r>
              <a:rPr lang="en-US" sz="3000" dirty="0">
                <a:hlinkClick r:id="rId17"/>
              </a:rPr>
              <a:t>Overhead Pallet Storage</a:t>
            </a:r>
            <a:endParaRPr lang="en-US" sz="3000" dirty="0"/>
          </a:p>
          <a:p>
            <a:r>
              <a:rPr lang="en-US" sz="3000" dirty="0">
                <a:hlinkClick r:id="rId18"/>
              </a:rPr>
              <a:t>Pallet Jacks</a:t>
            </a:r>
            <a:endParaRPr lang="en-US" sz="3000" dirty="0"/>
          </a:p>
          <a:p>
            <a:r>
              <a:rPr lang="en-US" sz="3000" dirty="0">
                <a:hlinkClick r:id="rId19"/>
              </a:rPr>
              <a:t>Pallet Positioners, Tilters, Rotators</a:t>
            </a:r>
            <a:endParaRPr lang="en-US" sz="3000" dirty="0"/>
          </a:p>
          <a:p>
            <a:r>
              <a:rPr lang="en-US" sz="3000" dirty="0" smtClean="0">
                <a:hlinkClick r:id="rId20"/>
              </a:rPr>
              <a:t>Safety Gates</a:t>
            </a:r>
            <a:endParaRPr lang="en-US" sz="3000" dirty="0" smtClean="0"/>
          </a:p>
          <a:p>
            <a:r>
              <a:rPr lang="en-US" sz="3000" dirty="0">
                <a:hlinkClick r:id="rId21"/>
              </a:rPr>
              <a:t>Scales</a:t>
            </a:r>
            <a:endParaRPr lang="en-US" sz="3000" dirty="0"/>
          </a:p>
          <a:p>
            <a:r>
              <a:rPr lang="en-US" sz="3000" dirty="0">
                <a:hlinkClick r:id="rId22"/>
              </a:rPr>
              <a:t>Stretch Wrapper</a:t>
            </a:r>
            <a:endParaRPr lang="en-US" sz="3000" dirty="0"/>
          </a:p>
          <a:p>
            <a:r>
              <a:rPr lang="en-US" sz="3000" dirty="0" smtClean="0">
                <a:hlinkClick r:id="rId23"/>
              </a:rPr>
              <a:t>Track Guards</a:t>
            </a:r>
            <a:endParaRPr lang="en-US" sz="3000" dirty="0" smtClean="0"/>
          </a:p>
          <a:p>
            <a:r>
              <a:rPr lang="en-US" sz="3000" dirty="0">
                <a:hlinkClick r:id="rId24"/>
              </a:rPr>
              <a:t>Vinyl Strip Doors</a:t>
            </a:r>
            <a:endParaRPr lang="en-US" sz="3000" dirty="0"/>
          </a:p>
          <a:p>
            <a:r>
              <a:rPr lang="en-US" sz="3000" dirty="0" smtClean="0">
                <a:hlinkClick r:id="rId25"/>
              </a:rPr>
              <a:t>WCS</a:t>
            </a:r>
            <a:endParaRPr lang="en-US" sz="3000" dirty="0"/>
          </a:p>
          <a:p>
            <a:r>
              <a:rPr lang="en-US" sz="3000" dirty="0" smtClean="0">
                <a:hlinkClick r:id="rId26"/>
              </a:rPr>
              <a:t>WMS</a:t>
            </a:r>
            <a:endParaRPr lang="en-US" sz="3000" dirty="0" smtClean="0"/>
          </a:p>
          <a:p>
            <a:r>
              <a:rPr lang="en-US" sz="3000" dirty="0" smtClean="0">
                <a:hlinkClick r:id="rId27"/>
              </a:rPr>
              <a:t>Work </a:t>
            </a:r>
            <a:r>
              <a:rPr lang="en-US" sz="3000" dirty="0">
                <a:hlinkClick r:id="rId27"/>
              </a:rPr>
              <a:t>Stations</a:t>
            </a:r>
            <a:endParaRPr lang="en-US" sz="3000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8200" y="6416984"/>
            <a:ext cx="165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TO </a:t>
            </a:r>
            <a:r>
              <a:rPr lang="en-US" dirty="0" smtClean="0">
                <a:hlinkClick r:id="rId28" action="ppaction://hlinksldjump"/>
              </a:rPr>
              <a:t>MAIN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278" y="6250518"/>
            <a:ext cx="1269803" cy="2927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" y="1002268"/>
            <a:ext cx="262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Click links to see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3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923"/>
            <a:ext cx="10515600" cy="940346"/>
          </a:xfrm>
        </p:spPr>
        <p:txBody>
          <a:bodyPr>
            <a:normAutofit/>
          </a:bodyPr>
          <a:lstStyle/>
          <a:p>
            <a:r>
              <a:rPr lang="en-US" dirty="0" smtClean="0"/>
              <a:t>SHIPPING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100" y="1409700"/>
            <a:ext cx="10233800" cy="3493040"/>
          </a:xfrm>
        </p:spPr>
        <p:txBody>
          <a:bodyPr numCol="3">
            <a:normAutofit/>
          </a:bodyPr>
          <a:lstStyle/>
          <a:p>
            <a:r>
              <a:rPr lang="en-US" dirty="0" smtClean="0"/>
              <a:t>Banding/Strap Equipment</a:t>
            </a:r>
          </a:p>
          <a:p>
            <a:r>
              <a:rPr lang="en-US" dirty="0"/>
              <a:t>Bar Code Scanners</a:t>
            </a:r>
          </a:p>
          <a:p>
            <a:r>
              <a:rPr lang="en-US" dirty="0">
                <a:hlinkClick r:id="rId2"/>
              </a:rPr>
              <a:t>Cantilever Rack</a:t>
            </a:r>
            <a:endParaRPr lang="en-US" dirty="0"/>
          </a:p>
          <a:p>
            <a:r>
              <a:rPr lang="en-US" dirty="0">
                <a:hlinkClick r:id="rId3"/>
              </a:rPr>
              <a:t>Carton Flow</a:t>
            </a:r>
            <a:endParaRPr lang="en-US" dirty="0"/>
          </a:p>
          <a:p>
            <a:r>
              <a:rPr lang="en-US" dirty="0">
                <a:hlinkClick r:id="rId4"/>
              </a:rPr>
              <a:t>Carts &amp; Trucks</a:t>
            </a:r>
            <a:endParaRPr lang="en-US" dirty="0"/>
          </a:p>
          <a:p>
            <a:r>
              <a:rPr lang="en-US" dirty="0"/>
              <a:t>Crating</a:t>
            </a:r>
          </a:p>
          <a:p>
            <a:r>
              <a:rPr lang="en-US" dirty="0" smtClean="0"/>
              <a:t>Labelers</a:t>
            </a:r>
          </a:p>
          <a:p>
            <a:r>
              <a:rPr lang="en-US" dirty="0">
                <a:hlinkClick r:id="rId5"/>
              </a:rPr>
              <a:t>Palletizing – Auto</a:t>
            </a:r>
            <a:endParaRPr lang="en-US" dirty="0"/>
          </a:p>
          <a:p>
            <a:r>
              <a:rPr lang="en-US" dirty="0"/>
              <a:t>Palletizing – Manual</a:t>
            </a:r>
          </a:p>
          <a:p>
            <a:r>
              <a:rPr lang="en-US" dirty="0">
                <a:hlinkClick r:id="rId6"/>
              </a:rPr>
              <a:t>Safety Sensors</a:t>
            </a:r>
            <a:endParaRPr lang="en-US" dirty="0"/>
          </a:p>
          <a:p>
            <a:r>
              <a:rPr lang="en-US" dirty="0">
                <a:hlinkClick r:id="rId7"/>
              </a:rPr>
              <a:t>Scales</a:t>
            </a:r>
            <a:endParaRPr lang="en-US" dirty="0"/>
          </a:p>
          <a:p>
            <a:r>
              <a:rPr lang="en-US" dirty="0" smtClean="0"/>
              <a:t>Skid </a:t>
            </a:r>
            <a:r>
              <a:rPr lang="en-US" dirty="0"/>
              <a:t>Materials</a:t>
            </a:r>
          </a:p>
          <a:p>
            <a:r>
              <a:rPr lang="en-US" dirty="0"/>
              <a:t>Staging</a:t>
            </a:r>
          </a:p>
          <a:p>
            <a:r>
              <a:rPr lang="en-US" dirty="0">
                <a:hlinkClick r:id="rId8"/>
              </a:rPr>
              <a:t>Stretch Wrapper</a:t>
            </a:r>
            <a:endParaRPr lang="en-US" dirty="0"/>
          </a:p>
          <a:p>
            <a:r>
              <a:rPr lang="en-US" dirty="0">
                <a:hlinkClick r:id="rId9"/>
              </a:rPr>
              <a:t>WCS</a:t>
            </a:r>
            <a:endParaRPr lang="en-US" dirty="0"/>
          </a:p>
          <a:p>
            <a:r>
              <a:rPr lang="en-US" dirty="0">
                <a:hlinkClick r:id="rId10"/>
              </a:rPr>
              <a:t>WMS</a:t>
            </a:r>
            <a:endParaRPr lang="en-US" dirty="0"/>
          </a:p>
          <a:p>
            <a:r>
              <a:rPr lang="en-US" dirty="0" smtClean="0">
                <a:hlinkClick r:id="rId11"/>
              </a:rPr>
              <a:t>Work Benches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8200" y="6416984"/>
            <a:ext cx="165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TO </a:t>
            </a:r>
            <a:r>
              <a:rPr lang="en-US" dirty="0" smtClean="0">
                <a:hlinkClick r:id="rId12" action="ppaction://hlinksldjump"/>
              </a:rPr>
              <a:t>MAIN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278" y="6250518"/>
            <a:ext cx="1269803" cy="2927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" y="1002268"/>
            <a:ext cx="262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Click links to see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1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137"/>
            <a:ext cx="10515600" cy="1067283"/>
          </a:xfrm>
        </p:spPr>
        <p:txBody>
          <a:bodyPr/>
          <a:lstStyle/>
          <a:p>
            <a:r>
              <a:rPr lang="en-US" dirty="0" smtClean="0"/>
              <a:t>STORAGE -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582538"/>
          </a:xfrm>
        </p:spPr>
        <p:txBody>
          <a:bodyPr numCol="3">
            <a:normAutofit fontScale="70000" lnSpcReduction="20000"/>
          </a:bodyPr>
          <a:lstStyle/>
          <a:p>
            <a:pPr defTabSz="1284288"/>
            <a:r>
              <a:rPr lang="en-US" sz="3700" dirty="0">
                <a:hlinkClick r:id="rId2"/>
              </a:rPr>
              <a:t>Balancers</a:t>
            </a:r>
            <a:r>
              <a:rPr lang="en-US" sz="3700" dirty="0"/>
              <a:t> &amp; </a:t>
            </a:r>
            <a:r>
              <a:rPr lang="en-US" sz="3700" dirty="0">
                <a:hlinkClick r:id="rId3"/>
              </a:rPr>
              <a:t>Hoists</a:t>
            </a:r>
            <a:endParaRPr lang="en-US" sz="3700" dirty="0"/>
          </a:p>
          <a:p>
            <a:pPr defTabSz="1284288"/>
            <a:r>
              <a:rPr lang="en-US" sz="3700" dirty="0" smtClean="0">
                <a:hlinkClick r:id="rId4"/>
              </a:rPr>
              <a:t>Bins/Containers/Totes</a:t>
            </a:r>
            <a:endParaRPr lang="en-US" sz="3700" dirty="0" smtClean="0"/>
          </a:p>
          <a:p>
            <a:r>
              <a:rPr lang="en-US" sz="4000" dirty="0">
                <a:hlinkClick r:id="rId5"/>
              </a:rPr>
              <a:t>Bollards</a:t>
            </a:r>
            <a:endParaRPr lang="en-US" sz="4000" dirty="0"/>
          </a:p>
          <a:p>
            <a:pPr defTabSz="1284288"/>
            <a:r>
              <a:rPr lang="en-US" sz="3700" dirty="0" smtClean="0">
                <a:hlinkClick r:id="rId6"/>
              </a:rPr>
              <a:t>Carton Flow</a:t>
            </a:r>
            <a:endParaRPr lang="en-US" sz="3700" dirty="0" smtClean="0"/>
          </a:p>
          <a:p>
            <a:pPr defTabSz="1284288"/>
            <a:r>
              <a:rPr lang="en-US" sz="3700" dirty="0">
                <a:hlinkClick r:id="rId7"/>
              </a:rPr>
              <a:t>Carts</a:t>
            </a:r>
            <a:r>
              <a:rPr lang="en-US" sz="3700" dirty="0"/>
              <a:t> &amp; </a:t>
            </a:r>
            <a:r>
              <a:rPr lang="en-US" sz="3700" dirty="0">
                <a:hlinkClick r:id="rId8"/>
              </a:rPr>
              <a:t>Casters</a:t>
            </a:r>
            <a:endParaRPr lang="en-US" sz="3700" dirty="0"/>
          </a:p>
          <a:p>
            <a:pPr defTabSz="1284288"/>
            <a:r>
              <a:rPr lang="en-US" sz="3700" dirty="0"/>
              <a:t>Cat Walks</a:t>
            </a:r>
          </a:p>
          <a:p>
            <a:pPr defTabSz="1284288"/>
            <a:r>
              <a:rPr lang="en-US" sz="3700" dirty="0">
                <a:hlinkClick r:id="rId9"/>
              </a:rPr>
              <a:t>Curtain Walls</a:t>
            </a:r>
            <a:endParaRPr lang="en-US" sz="3700" dirty="0"/>
          </a:p>
          <a:p>
            <a:pPr defTabSz="1284288"/>
            <a:r>
              <a:rPr lang="en-US" sz="3700" dirty="0">
                <a:hlinkClick r:id="rId10"/>
              </a:rPr>
              <a:t>Dollies, Trucks</a:t>
            </a:r>
            <a:endParaRPr lang="en-US" sz="3700" dirty="0"/>
          </a:p>
          <a:p>
            <a:pPr defTabSz="1284288"/>
            <a:r>
              <a:rPr lang="en-US" sz="3700" dirty="0">
                <a:hlinkClick r:id="rId11"/>
              </a:rPr>
              <a:t>Drum Handling</a:t>
            </a:r>
            <a:endParaRPr lang="en-US" sz="3700" dirty="0"/>
          </a:p>
          <a:p>
            <a:pPr defTabSz="1284288"/>
            <a:r>
              <a:rPr lang="en-US" sz="3700" dirty="0">
                <a:hlinkClick r:id="rId12"/>
              </a:rPr>
              <a:t>Fall Protection</a:t>
            </a:r>
            <a:endParaRPr lang="en-US" sz="3700" dirty="0"/>
          </a:p>
          <a:p>
            <a:pPr defTabSz="1284288"/>
            <a:r>
              <a:rPr lang="en-US" sz="3700" dirty="0" smtClean="0">
                <a:hlinkClick r:id="rId13"/>
              </a:rPr>
              <a:t>Fans – HVLS</a:t>
            </a:r>
            <a:endParaRPr lang="en-US" sz="3700" dirty="0" smtClean="0"/>
          </a:p>
          <a:p>
            <a:r>
              <a:rPr lang="en-US" sz="3700" dirty="0">
                <a:hlinkClick r:id="rId14"/>
              </a:rPr>
              <a:t>Floor Mats</a:t>
            </a:r>
            <a:endParaRPr lang="en-US" sz="3700" dirty="0"/>
          </a:p>
          <a:p>
            <a:r>
              <a:rPr lang="en-US" sz="4000" dirty="0">
                <a:hlinkClick r:id="rId15"/>
              </a:rPr>
              <a:t>Guard Rail</a:t>
            </a:r>
            <a:endParaRPr lang="en-US" sz="4000" dirty="0"/>
          </a:p>
          <a:p>
            <a:r>
              <a:rPr lang="en-US" sz="3700" dirty="0" smtClean="0">
                <a:hlinkClick r:id="rId16"/>
              </a:rPr>
              <a:t>Hoppers</a:t>
            </a:r>
            <a:endParaRPr lang="en-US" sz="3700" dirty="0"/>
          </a:p>
          <a:p>
            <a:r>
              <a:rPr lang="en-US" sz="4000" dirty="0">
                <a:hlinkClick r:id="rId17"/>
              </a:rPr>
              <a:t>In-Plant Office</a:t>
            </a:r>
            <a:endParaRPr lang="en-US" sz="4000" dirty="0"/>
          </a:p>
          <a:p>
            <a:r>
              <a:rPr lang="en-US" sz="3700" dirty="0" smtClean="0">
                <a:hlinkClick r:id="rId18"/>
              </a:rPr>
              <a:t>Lighting</a:t>
            </a:r>
            <a:endParaRPr lang="en-US" sz="3700" dirty="0"/>
          </a:p>
          <a:p>
            <a:r>
              <a:rPr lang="en-US" sz="3700" dirty="0" smtClean="0">
                <a:hlinkClick r:id="rId19"/>
              </a:rPr>
              <a:t>Marking </a:t>
            </a:r>
            <a:r>
              <a:rPr lang="en-US" sz="3700" dirty="0">
                <a:hlinkClick r:id="rId19"/>
              </a:rPr>
              <a:t>Tape</a:t>
            </a:r>
            <a:endParaRPr lang="en-US" sz="3700" dirty="0"/>
          </a:p>
          <a:p>
            <a:r>
              <a:rPr lang="en-US" sz="3700" dirty="0" smtClean="0">
                <a:hlinkClick r:id="rId20"/>
              </a:rPr>
              <a:t>Mezzanines</a:t>
            </a:r>
            <a:endParaRPr lang="en-US" sz="3700" dirty="0" smtClean="0"/>
          </a:p>
          <a:p>
            <a:r>
              <a:rPr lang="en-US" sz="3700" dirty="0">
                <a:hlinkClick r:id="rId21"/>
              </a:rPr>
              <a:t>Pallets</a:t>
            </a:r>
            <a:endParaRPr lang="en-US" sz="3700" dirty="0"/>
          </a:p>
          <a:p>
            <a:r>
              <a:rPr lang="en-US" sz="4000" dirty="0">
                <a:hlinkClick r:id="rId22"/>
              </a:rPr>
              <a:t>Pallet Jacks</a:t>
            </a:r>
            <a:endParaRPr lang="en-US" sz="4000" dirty="0"/>
          </a:p>
          <a:p>
            <a:r>
              <a:rPr lang="en-US" sz="3700" dirty="0" smtClean="0">
                <a:hlinkClick r:id="rId23"/>
              </a:rPr>
              <a:t>Pallet </a:t>
            </a:r>
            <a:r>
              <a:rPr lang="en-US" sz="3700" dirty="0">
                <a:hlinkClick r:id="rId23"/>
              </a:rPr>
              <a:t>Rack</a:t>
            </a:r>
            <a:endParaRPr lang="en-US" sz="3700" dirty="0"/>
          </a:p>
          <a:p>
            <a:r>
              <a:rPr lang="en-US" sz="3700" dirty="0">
                <a:hlinkClick r:id="rId24"/>
              </a:rPr>
              <a:t>Rolling Ladders</a:t>
            </a:r>
            <a:endParaRPr lang="en-US" sz="3700" dirty="0"/>
          </a:p>
          <a:p>
            <a:r>
              <a:rPr lang="en-US" sz="3700" dirty="0">
                <a:hlinkClick r:id="rId25"/>
              </a:rPr>
              <a:t>Safety Mirrors</a:t>
            </a:r>
            <a:endParaRPr lang="en-US" sz="3700" dirty="0"/>
          </a:p>
          <a:p>
            <a:r>
              <a:rPr lang="en-US" sz="3200" dirty="0">
                <a:hlinkClick r:id="rId26"/>
              </a:rPr>
              <a:t>Safety Sensors</a:t>
            </a:r>
            <a:endParaRPr lang="en-US" sz="3200" dirty="0"/>
          </a:p>
          <a:p>
            <a:r>
              <a:rPr lang="en-US" sz="3700" dirty="0" smtClean="0">
                <a:hlinkClick r:id="rId27"/>
              </a:rPr>
              <a:t>Scissor </a:t>
            </a:r>
            <a:r>
              <a:rPr lang="en-US" sz="3700" dirty="0">
                <a:hlinkClick r:id="rId27"/>
              </a:rPr>
              <a:t>Lift</a:t>
            </a:r>
            <a:endParaRPr lang="en-US" sz="3700" dirty="0"/>
          </a:p>
          <a:p>
            <a:r>
              <a:rPr lang="en-US" sz="3700" dirty="0">
                <a:hlinkClick r:id="rId28"/>
              </a:rPr>
              <a:t>Shelving</a:t>
            </a:r>
            <a:endParaRPr lang="en-US" sz="3700" dirty="0"/>
          </a:p>
          <a:p>
            <a:r>
              <a:rPr lang="en-US" sz="3700" dirty="0">
                <a:hlinkClick r:id="rId29"/>
              </a:rPr>
              <a:t>Spill Containment</a:t>
            </a:r>
            <a:endParaRPr lang="en-US" sz="3700" dirty="0"/>
          </a:p>
          <a:p>
            <a:r>
              <a:rPr lang="en-US" sz="3700" dirty="0">
                <a:hlinkClick r:id="rId30"/>
              </a:rPr>
              <a:t>Stainless </a:t>
            </a:r>
            <a:r>
              <a:rPr lang="en-US" sz="3700" dirty="0" smtClean="0">
                <a:hlinkClick r:id="rId30"/>
              </a:rPr>
              <a:t>Storage</a:t>
            </a:r>
            <a:endParaRPr lang="en-US" sz="3700" dirty="0"/>
          </a:p>
          <a:p>
            <a:r>
              <a:rPr lang="en-US" sz="3700" dirty="0" smtClean="0">
                <a:hlinkClick r:id="rId31"/>
              </a:rPr>
              <a:t>Tables</a:t>
            </a:r>
            <a:endParaRPr lang="en-US" sz="3700" dirty="0" smtClean="0"/>
          </a:p>
          <a:p>
            <a:r>
              <a:rPr lang="en-US" sz="4000" dirty="0">
                <a:hlinkClick r:id="rId32"/>
              </a:rPr>
              <a:t>Work Stations</a:t>
            </a:r>
            <a:endParaRPr lang="en-US" sz="4000" dirty="0"/>
          </a:p>
          <a:p>
            <a:r>
              <a:rPr lang="en-US" sz="3700" dirty="0" smtClean="0">
                <a:hlinkClick r:id="rId33"/>
              </a:rPr>
              <a:t>Wire Caging</a:t>
            </a:r>
            <a:endParaRPr lang="en-US" sz="3700" dirty="0" smtClean="0"/>
          </a:p>
          <a:p>
            <a:r>
              <a:rPr lang="en-US" sz="3700" dirty="0" smtClean="0">
                <a:hlinkClick r:id="rId34"/>
              </a:rPr>
              <a:t>Wire Partitions</a:t>
            </a:r>
            <a:endParaRPr lang="en-US" sz="3700" dirty="0" smtClean="0"/>
          </a:p>
          <a:p>
            <a:endParaRPr lang="en-US" sz="4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8200" y="6416984"/>
            <a:ext cx="165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TO </a:t>
            </a:r>
            <a:r>
              <a:rPr lang="en-US" dirty="0" smtClean="0">
                <a:hlinkClick r:id="rId35" action="ppaction://hlinksldjump"/>
              </a:rPr>
              <a:t>MAIN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278" y="6250518"/>
            <a:ext cx="1269803" cy="2927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" y="1002268"/>
            <a:ext cx="262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Click links to see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6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138"/>
            <a:ext cx="10515600" cy="998214"/>
          </a:xfrm>
        </p:spPr>
        <p:txBody>
          <a:bodyPr/>
          <a:lstStyle/>
          <a:p>
            <a:r>
              <a:rPr lang="en-US" dirty="0" smtClean="0"/>
              <a:t>STORAGE - AUTOMATED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 numCol="3"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AGV</a:t>
            </a:r>
            <a:endParaRPr lang="en-US" dirty="0"/>
          </a:p>
          <a:p>
            <a:r>
              <a:rPr lang="en-US" dirty="0" smtClean="0">
                <a:hlinkClick r:id="rId3"/>
              </a:rPr>
              <a:t>AS/RS</a:t>
            </a:r>
            <a:endParaRPr lang="en-US" dirty="0" smtClean="0"/>
          </a:p>
          <a:p>
            <a:r>
              <a:rPr lang="en-US" dirty="0">
                <a:hlinkClick r:id="rId4"/>
              </a:rPr>
              <a:t>Balancers</a:t>
            </a:r>
            <a:endParaRPr lang="en-US" dirty="0"/>
          </a:p>
          <a:p>
            <a:r>
              <a:rPr lang="en-US" dirty="0">
                <a:hlinkClick r:id="rId5"/>
              </a:rPr>
              <a:t>Carts</a:t>
            </a:r>
            <a:endParaRPr lang="en-US" dirty="0"/>
          </a:p>
          <a:p>
            <a:r>
              <a:rPr lang="en-US" dirty="0">
                <a:hlinkClick r:id="rId6"/>
              </a:rPr>
              <a:t>Conveyor</a:t>
            </a:r>
            <a:endParaRPr lang="en-US" dirty="0"/>
          </a:p>
          <a:p>
            <a:r>
              <a:rPr lang="en-US" dirty="0" smtClean="0">
                <a:hlinkClick r:id="rId7"/>
              </a:rPr>
              <a:t>Carousels</a:t>
            </a:r>
            <a:r>
              <a:rPr lang="en-US" dirty="0" smtClean="0"/>
              <a:t>/</a:t>
            </a:r>
            <a:r>
              <a:rPr lang="en-US" dirty="0" smtClean="0">
                <a:hlinkClick r:id="rId8"/>
              </a:rPr>
              <a:t>VLM</a:t>
            </a:r>
            <a:endParaRPr lang="en-US" dirty="0"/>
          </a:p>
          <a:p>
            <a:r>
              <a:rPr lang="en-US" dirty="0" smtClean="0">
                <a:hlinkClick r:id="rId9"/>
              </a:rPr>
              <a:t>Cranes</a:t>
            </a:r>
            <a:r>
              <a:rPr lang="en-US" dirty="0" smtClean="0"/>
              <a:t> &amp; </a:t>
            </a:r>
            <a:r>
              <a:rPr lang="en-US" dirty="0" smtClean="0">
                <a:hlinkClick r:id="rId10"/>
              </a:rPr>
              <a:t>Hoists</a:t>
            </a:r>
            <a:endParaRPr lang="en-US" dirty="0" smtClean="0"/>
          </a:p>
          <a:p>
            <a:r>
              <a:rPr lang="en-US" dirty="0">
                <a:hlinkClick r:id="rId11"/>
              </a:rPr>
              <a:t>Crossovers</a:t>
            </a:r>
            <a:endParaRPr lang="en-US" dirty="0"/>
          </a:p>
          <a:p>
            <a:pPr defTabSz="1284288"/>
            <a:r>
              <a:rPr lang="en-US" dirty="0">
                <a:hlinkClick r:id="rId12"/>
              </a:rPr>
              <a:t>Curtain Walls</a:t>
            </a:r>
            <a:endParaRPr lang="en-US" dirty="0"/>
          </a:p>
          <a:p>
            <a:r>
              <a:rPr lang="en-US" dirty="0" smtClean="0">
                <a:hlinkClick r:id="rId13"/>
              </a:rPr>
              <a:t>Dispensers</a:t>
            </a:r>
            <a:endParaRPr lang="en-US" dirty="0"/>
          </a:p>
          <a:p>
            <a:r>
              <a:rPr lang="en-US" dirty="0" smtClean="0">
                <a:hlinkClick r:id="rId14"/>
              </a:rPr>
              <a:t>HVLS</a:t>
            </a:r>
            <a:endParaRPr lang="en-US" dirty="0" smtClean="0"/>
          </a:p>
          <a:p>
            <a:r>
              <a:rPr lang="en-US" dirty="0">
                <a:hlinkClick r:id="rId15"/>
              </a:rPr>
              <a:t>In-Plant Offices</a:t>
            </a:r>
            <a:endParaRPr lang="en-US" dirty="0"/>
          </a:p>
          <a:p>
            <a:r>
              <a:rPr lang="en-US" dirty="0">
                <a:hlinkClick r:id="rId16"/>
              </a:rPr>
              <a:t>Lifts</a:t>
            </a:r>
            <a:r>
              <a:rPr lang="en-US" dirty="0"/>
              <a:t>, </a:t>
            </a:r>
            <a:r>
              <a:rPr lang="en-US" dirty="0">
                <a:hlinkClick r:id="rId17"/>
              </a:rPr>
              <a:t>Positioners</a:t>
            </a:r>
            <a:r>
              <a:rPr lang="en-US" dirty="0"/>
              <a:t>, </a:t>
            </a:r>
            <a:r>
              <a:rPr lang="en-US" dirty="0">
                <a:hlinkClick r:id="rId18"/>
              </a:rPr>
              <a:t>Stackers</a:t>
            </a:r>
            <a:endParaRPr lang="en-US" dirty="0"/>
          </a:p>
          <a:p>
            <a:r>
              <a:rPr lang="en-US" dirty="0" smtClean="0"/>
              <a:t>Light </a:t>
            </a:r>
            <a:r>
              <a:rPr lang="en-US" dirty="0"/>
              <a:t>Curtains</a:t>
            </a:r>
          </a:p>
          <a:p>
            <a:r>
              <a:rPr lang="en-US" dirty="0">
                <a:hlinkClick r:id="rId19"/>
              </a:rPr>
              <a:t>Machine Guarding</a:t>
            </a:r>
            <a:endParaRPr lang="en-US" dirty="0"/>
          </a:p>
          <a:p>
            <a:r>
              <a:rPr lang="en-US" dirty="0" smtClean="0">
                <a:hlinkClick r:id="rId20"/>
              </a:rPr>
              <a:t>Mezzanines</a:t>
            </a:r>
            <a:endParaRPr lang="en-US" dirty="0" smtClean="0"/>
          </a:p>
          <a:p>
            <a:r>
              <a:rPr lang="en-US" dirty="0" smtClean="0">
                <a:hlinkClick r:id="rId21"/>
              </a:rPr>
              <a:t>Mobile Rack/Aisles</a:t>
            </a:r>
            <a:endParaRPr lang="en-US" dirty="0" smtClean="0"/>
          </a:p>
          <a:p>
            <a:r>
              <a:rPr lang="en-US" dirty="0">
                <a:hlinkClick r:id="rId22"/>
              </a:rPr>
              <a:t>Safety Cages</a:t>
            </a:r>
            <a:endParaRPr lang="en-US" dirty="0"/>
          </a:p>
          <a:p>
            <a:r>
              <a:rPr lang="en-US" dirty="0"/>
              <a:t>Safety Rails</a:t>
            </a:r>
          </a:p>
          <a:p>
            <a:r>
              <a:rPr lang="en-US" dirty="0"/>
              <a:t>Scanners</a:t>
            </a:r>
          </a:p>
          <a:p>
            <a:r>
              <a:rPr lang="en-US" dirty="0">
                <a:hlinkClick r:id="rId23"/>
              </a:rPr>
              <a:t>Sorters</a:t>
            </a:r>
            <a:endParaRPr lang="en-US" dirty="0"/>
          </a:p>
          <a:p>
            <a:r>
              <a:rPr lang="en-US" dirty="0">
                <a:hlinkClick r:id="rId24"/>
              </a:rPr>
              <a:t>Spill Containment</a:t>
            </a:r>
            <a:endParaRPr lang="en-US" dirty="0"/>
          </a:p>
          <a:p>
            <a:r>
              <a:rPr lang="en-US" dirty="0" smtClean="0">
                <a:hlinkClick r:id="rId25"/>
              </a:rPr>
              <a:t>Tugs</a:t>
            </a:r>
            <a:endParaRPr lang="en-US" dirty="0"/>
          </a:p>
          <a:p>
            <a:r>
              <a:rPr lang="en-US" dirty="0">
                <a:hlinkClick r:id="rId2"/>
              </a:rPr>
              <a:t>VGV</a:t>
            </a:r>
            <a:endParaRPr lang="en-US" dirty="0"/>
          </a:p>
          <a:p>
            <a:r>
              <a:rPr lang="en-US" dirty="0">
                <a:hlinkClick r:id="rId8"/>
              </a:rPr>
              <a:t>VRC</a:t>
            </a:r>
            <a:endParaRPr lang="en-US" dirty="0"/>
          </a:p>
          <a:p>
            <a:r>
              <a:rPr lang="en-US" dirty="0">
                <a:hlinkClick r:id="rId26"/>
              </a:rPr>
              <a:t>WCS</a:t>
            </a:r>
            <a:endParaRPr lang="en-US" dirty="0"/>
          </a:p>
          <a:p>
            <a:r>
              <a:rPr lang="en-US" dirty="0">
                <a:hlinkClick r:id="rId27"/>
              </a:rPr>
              <a:t>WMS</a:t>
            </a:r>
            <a:endParaRPr lang="en-US" dirty="0"/>
          </a:p>
          <a:p>
            <a:r>
              <a:rPr lang="en-US" dirty="0">
                <a:hlinkClick r:id="rId28"/>
              </a:rPr>
              <a:t>Work </a:t>
            </a:r>
            <a:r>
              <a:rPr lang="en-US" dirty="0" smtClean="0">
                <a:hlinkClick r:id="rId28"/>
              </a:rPr>
              <a:t>Stations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8200" y="6416984"/>
            <a:ext cx="165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TO </a:t>
            </a:r>
            <a:r>
              <a:rPr lang="en-US" dirty="0" smtClean="0">
                <a:hlinkClick r:id="rId29" action="ppaction://hlinksldjump"/>
              </a:rPr>
              <a:t>MAIN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278" y="6250518"/>
            <a:ext cx="1269803" cy="2927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" y="1002268"/>
            <a:ext cx="262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Click links to see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6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139"/>
            <a:ext cx="10515600" cy="918130"/>
          </a:xfrm>
        </p:spPr>
        <p:txBody>
          <a:bodyPr/>
          <a:lstStyle/>
          <a:p>
            <a:r>
              <a:rPr lang="en-US" dirty="0" smtClean="0"/>
              <a:t>ORDER PICKING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1"/>
            <a:ext cx="10515599" cy="3434674"/>
          </a:xfrm>
        </p:spPr>
        <p:txBody>
          <a:bodyPr numCol="2">
            <a:normAutofit lnSpcReduction="10000"/>
          </a:bodyPr>
          <a:lstStyle/>
          <a:p>
            <a:r>
              <a:rPr lang="en-US" dirty="0">
                <a:hlinkClick r:id="rId2"/>
              </a:rPr>
              <a:t>Bins/Totes</a:t>
            </a:r>
            <a:endParaRPr lang="en-US" dirty="0"/>
          </a:p>
          <a:p>
            <a:r>
              <a:rPr lang="en-US" dirty="0" smtClean="0">
                <a:hlinkClick r:id="rId3"/>
              </a:rPr>
              <a:t>Carousels</a:t>
            </a:r>
            <a:endParaRPr lang="en-US" dirty="0" smtClean="0"/>
          </a:p>
          <a:p>
            <a:pPr defTabSz="1284288"/>
            <a:r>
              <a:rPr lang="en-US" dirty="0" smtClean="0">
                <a:hlinkClick r:id="rId4"/>
              </a:rPr>
              <a:t>Carts</a:t>
            </a:r>
            <a:r>
              <a:rPr lang="en-US" dirty="0" smtClean="0"/>
              <a:t>/</a:t>
            </a:r>
            <a:r>
              <a:rPr lang="en-US" dirty="0">
                <a:hlinkClick r:id="rId5"/>
              </a:rPr>
              <a:t>Trucks</a:t>
            </a:r>
            <a:endParaRPr lang="en-US" dirty="0"/>
          </a:p>
          <a:p>
            <a:r>
              <a:rPr lang="en-US" dirty="0">
                <a:hlinkClick r:id="rId6"/>
              </a:rPr>
              <a:t>Dispensers</a:t>
            </a:r>
            <a:endParaRPr lang="en-US" dirty="0"/>
          </a:p>
          <a:p>
            <a:r>
              <a:rPr lang="en-US" dirty="0" smtClean="0"/>
              <a:t>Labelers</a:t>
            </a:r>
          </a:p>
          <a:p>
            <a:r>
              <a:rPr lang="en-US" dirty="0">
                <a:hlinkClick r:id="rId7"/>
              </a:rPr>
              <a:t>Pick-to-Light</a:t>
            </a:r>
            <a:endParaRPr lang="en-US" dirty="0"/>
          </a:p>
          <a:p>
            <a:r>
              <a:rPr lang="en-US" dirty="0" smtClean="0">
                <a:hlinkClick r:id="rId8"/>
              </a:rPr>
              <a:t>Pick </a:t>
            </a:r>
            <a:r>
              <a:rPr lang="en-US" dirty="0">
                <a:hlinkClick r:id="rId8"/>
              </a:rPr>
              <a:t>– RF</a:t>
            </a:r>
            <a:endParaRPr lang="en-US" dirty="0"/>
          </a:p>
          <a:p>
            <a:r>
              <a:rPr lang="en-US" dirty="0">
                <a:hlinkClick r:id="rId9"/>
              </a:rPr>
              <a:t>Pick-to-Voice</a:t>
            </a:r>
            <a:endParaRPr lang="en-US" dirty="0"/>
          </a:p>
          <a:p>
            <a:r>
              <a:rPr lang="en-US" dirty="0" smtClean="0"/>
              <a:t>Scanners</a:t>
            </a:r>
          </a:p>
          <a:p>
            <a:r>
              <a:rPr lang="en-US" dirty="0">
                <a:hlinkClick r:id="rId10"/>
              </a:rPr>
              <a:t>Sorters</a:t>
            </a:r>
            <a:endParaRPr lang="en-US" dirty="0"/>
          </a:p>
          <a:p>
            <a:r>
              <a:rPr lang="en-US" dirty="0" smtClean="0">
                <a:hlinkClick r:id="rId11"/>
              </a:rPr>
              <a:t>WCS</a:t>
            </a:r>
            <a:endParaRPr lang="en-US" dirty="0"/>
          </a:p>
          <a:p>
            <a:r>
              <a:rPr lang="en-US" dirty="0">
                <a:hlinkClick r:id="rId12"/>
              </a:rPr>
              <a:t>WMS</a:t>
            </a:r>
            <a:endParaRPr lang="en-US" dirty="0"/>
          </a:p>
          <a:p>
            <a:r>
              <a:rPr lang="en-US" dirty="0" smtClean="0">
                <a:hlinkClick r:id="rId13"/>
              </a:rPr>
              <a:t>Work </a:t>
            </a:r>
            <a:r>
              <a:rPr lang="en-US" dirty="0">
                <a:hlinkClick r:id="rId13"/>
              </a:rPr>
              <a:t>Stations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416984"/>
            <a:ext cx="165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TO </a:t>
            </a:r>
            <a:r>
              <a:rPr lang="en-US" dirty="0" smtClean="0">
                <a:hlinkClick r:id="rId14" action="ppaction://hlinksldjump"/>
              </a:rPr>
              <a:t>MAIN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278" y="6250518"/>
            <a:ext cx="1269803" cy="2927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" y="1002268"/>
            <a:ext cx="262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Click links to see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STAGING/PACKAGING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3979423"/>
          </a:xfrm>
        </p:spPr>
        <p:txBody>
          <a:bodyPr numCol="2">
            <a:normAutofit/>
          </a:bodyPr>
          <a:lstStyle/>
          <a:p>
            <a:r>
              <a:rPr lang="en-US" dirty="0">
                <a:hlinkClick r:id="rId2"/>
              </a:rPr>
              <a:t>Bins/Totes</a:t>
            </a:r>
            <a:endParaRPr lang="en-US" dirty="0"/>
          </a:p>
          <a:p>
            <a:pPr defTabSz="1284288"/>
            <a:r>
              <a:rPr lang="en-US" dirty="0">
                <a:hlinkClick r:id="rId3"/>
              </a:rPr>
              <a:t>Carts</a:t>
            </a:r>
            <a:r>
              <a:rPr lang="en-US" dirty="0"/>
              <a:t>/</a:t>
            </a:r>
            <a:r>
              <a:rPr lang="en-US" dirty="0">
                <a:hlinkClick r:id="rId4"/>
              </a:rPr>
              <a:t>Trucks</a:t>
            </a:r>
            <a:endParaRPr lang="en-US" dirty="0"/>
          </a:p>
          <a:p>
            <a:r>
              <a:rPr lang="en-US" dirty="0">
                <a:hlinkClick r:id="rId5"/>
              </a:rPr>
              <a:t>Conveyor</a:t>
            </a:r>
            <a:endParaRPr lang="en-US" dirty="0"/>
          </a:p>
          <a:p>
            <a:r>
              <a:rPr lang="en-US" dirty="0" smtClean="0">
                <a:hlinkClick r:id="rId6"/>
              </a:rPr>
              <a:t>Floor Marking Tape</a:t>
            </a:r>
            <a:endParaRPr lang="en-US" dirty="0"/>
          </a:p>
          <a:p>
            <a:r>
              <a:rPr lang="en-US" dirty="0">
                <a:hlinkClick r:id="rId7"/>
              </a:rPr>
              <a:t>Floor Mats</a:t>
            </a:r>
            <a:endParaRPr lang="en-US" dirty="0"/>
          </a:p>
          <a:p>
            <a:r>
              <a:rPr lang="en-US" dirty="0" smtClean="0">
                <a:hlinkClick r:id="rId8"/>
              </a:rPr>
              <a:t>Lifts</a:t>
            </a:r>
            <a:r>
              <a:rPr lang="en-US" dirty="0" smtClean="0"/>
              <a:t>/</a:t>
            </a:r>
            <a:r>
              <a:rPr lang="en-US" dirty="0" smtClean="0">
                <a:hlinkClick r:id="rId9"/>
              </a:rPr>
              <a:t>Positioners/Tilters</a:t>
            </a:r>
            <a:endParaRPr lang="en-US" dirty="0"/>
          </a:p>
          <a:p>
            <a:r>
              <a:rPr lang="en-US" dirty="0">
                <a:hlinkClick r:id="rId10"/>
              </a:rPr>
              <a:t>Pallets</a:t>
            </a:r>
            <a:endParaRPr lang="en-US" dirty="0"/>
          </a:p>
          <a:p>
            <a:r>
              <a:rPr lang="en-US" dirty="0">
                <a:hlinkClick r:id="rId11"/>
              </a:rPr>
              <a:t>Pallet Jacks</a:t>
            </a:r>
            <a:endParaRPr lang="en-US" dirty="0"/>
          </a:p>
          <a:p>
            <a:r>
              <a:rPr lang="en-US" dirty="0">
                <a:hlinkClick r:id="rId12"/>
              </a:rPr>
              <a:t>Safety Sensors</a:t>
            </a:r>
            <a:endParaRPr lang="en-US" dirty="0"/>
          </a:p>
          <a:p>
            <a:r>
              <a:rPr lang="en-US" dirty="0">
                <a:hlinkClick r:id="rId13"/>
              </a:rPr>
              <a:t>Scales</a:t>
            </a:r>
            <a:endParaRPr lang="en-US" dirty="0"/>
          </a:p>
          <a:p>
            <a:r>
              <a:rPr lang="en-US" dirty="0">
                <a:hlinkClick r:id="rId14"/>
              </a:rPr>
              <a:t>WCS</a:t>
            </a:r>
            <a:endParaRPr lang="en-US" dirty="0"/>
          </a:p>
          <a:p>
            <a:r>
              <a:rPr lang="en-US" dirty="0">
                <a:hlinkClick r:id="rId15"/>
              </a:rPr>
              <a:t>WMS</a:t>
            </a:r>
            <a:endParaRPr lang="en-US" dirty="0"/>
          </a:p>
          <a:p>
            <a:r>
              <a:rPr lang="en-US" dirty="0">
                <a:hlinkClick r:id="rId16"/>
              </a:rPr>
              <a:t>Work Benches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416984"/>
            <a:ext cx="165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TO </a:t>
            </a:r>
            <a:r>
              <a:rPr lang="en-US" dirty="0" smtClean="0">
                <a:hlinkClick r:id="rId17" action="ppaction://hlinksldjump"/>
              </a:rPr>
              <a:t>MAIN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278" y="6250518"/>
            <a:ext cx="1269803" cy="29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54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91" y="2801564"/>
            <a:ext cx="11280589" cy="37689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For more information, please contact:</a:t>
            </a:r>
          </a:p>
          <a:p>
            <a:pPr marL="0" indent="0" algn="ctr">
              <a:buNone/>
            </a:pPr>
            <a:r>
              <a:rPr lang="en-US" sz="3200" dirty="0" smtClean="0"/>
              <a:t>call</a:t>
            </a:r>
            <a:r>
              <a:rPr lang="en-US" sz="3200" dirty="0"/>
              <a:t>: </a:t>
            </a:r>
            <a:r>
              <a:rPr lang="en-US" sz="3200" dirty="0">
                <a:solidFill>
                  <a:schemeClr val="tx2"/>
                </a:solidFill>
              </a:rPr>
              <a:t>888-877-3861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200" dirty="0" smtClean="0"/>
              <a:t>See our website:  </a:t>
            </a:r>
            <a:r>
              <a:rPr lang="en-US" sz="3200" dirty="0" smtClean="0">
                <a:hlinkClick r:id="rId2"/>
              </a:rPr>
              <a:t>www.cisco-eagle.com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30876" y="1194553"/>
            <a:ext cx="9961124" cy="1279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0" dirty="0" smtClean="0"/>
              <a:t>WAREHOUSE</a:t>
            </a:r>
            <a:endParaRPr lang="en-US" sz="12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511832" y="365125"/>
            <a:ext cx="5891466" cy="829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OPTIMIZATION IN THE 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6416984"/>
            <a:ext cx="165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TO </a:t>
            </a:r>
            <a:r>
              <a:rPr lang="en-US" dirty="0" smtClean="0">
                <a:hlinkClick r:id="rId3" action="ppaction://hlinksldjump"/>
              </a:rPr>
              <a:t>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1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5630</TotalTime>
  <Words>345</Words>
  <Application>Microsoft Office PowerPoint</Application>
  <PresentationFormat>Custom</PresentationFormat>
  <Paragraphs>166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Depth</vt:lpstr>
      <vt:lpstr>WAREHOUSE</vt:lpstr>
      <vt:lpstr>PowerPoint Presentation</vt:lpstr>
      <vt:lpstr>RECEIVING</vt:lpstr>
      <vt:lpstr>SHIPPING</vt:lpstr>
      <vt:lpstr>STORAGE - MANUAL</vt:lpstr>
      <vt:lpstr>STORAGE - AUTOMATED</vt:lpstr>
      <vt:lpstr>ORDER PICKING</vt:lpstr>
      <vt:lpstr>STAGING/PACKAGING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WAREHOUSE</dc:title>
  <dc:creator>Speer, Cherie</dc:creator>
  <cp:lastModifiedBy>Stone, Scott</cp:lastModifiedBy>
  <cp:revision>43</cp:revision>
  <dcterms:created xsi:type="dcterms:W3CDTF">2016-01-14T22:42:17Z</dcterms:created>
  <dcterms:modified xsi:type="dcterms:W3CDTF">2016-05-20T16:13:11Z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